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417" r:id="rId2"/>
    <p:sldId id="385" r:id="rId3"/>
    <p:sldId id="418" r:id="rId4"/>
    <p:sldId id="419" r:id="rId5"/>
    <p:sldId id="420" r:id="rId6"/>
    <p:sldId id="421" r:id="rId7"/>
    <p:sldId id="422" r:id="rId8"/>
    <p:sldId id="423" r:id="rId9"/>
    <p:sldId id="424" r:id="rId10"/>
    <p:sldId id="457" r:id="rId11"/>
    <p:sldId id="440" r:id="rId12"/>
    <p:sldId id="441" r:id="rId13"/>
    <p:sldId id="442" r:id="rId14"/>
    <p:sldId id="443" r:id="rId15"/>
    <p:sldId id="425" r:id="rId16"/>
    <p:sldId id="426" r:id="rId17"/>
    <p:sldId id="427" r:id="rId18"/>
    <p:sldId id="428" r:id="rId19"/>
    <p:sldId id="429" r:id="rId20"/>
    <p:sldId id="432" r:id="rId21"/>
    <p:sldId id="431" r:id="rId22"/>
    <p:sldId id="444" r:id="rId23"/>
    <p:sldId id="362" r:id="rId24"/>
    <p:sldId id="363" r:id="rId25"/>
    <p:sldId id="364" r:id="rId26"/>
    <p:sldId id="458" r:id="rId27"/>
    <p:sldId id="433" r:id="rId28"/>
    <p:sldId id="434" r:id="rId29"/>
    <p:sldId id="435" r:id="rId30"/>
    <p:sldId id="436" r:id="rId31"/>
    <p:sldId id="437" r:id="rId32"/>
    <p:sldId id="449" r:id="rId33"/>
    <p:sldId id="450" r:id="rId34"/>
    <p:sldId id="451" r:id="rId35"/>
    <p:sldId id="455" r:id="rId36"/>
    <p:sldId id="452" r:id="rId37"/>
    <p:sldId id="456" r:id="rId38"/>
    <p:sldId id="45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9FDF01-75AA-4030-817B-573E60EF692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7FCD5-82F0-4AFA-BAF1-5696D1054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8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84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769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1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45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46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98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37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80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14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28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6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5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75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81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8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0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8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8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0557B-B4EC-6F36-A186-36A474F3D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E1AA6D-D44C-8E87-F5FE-63240A240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741B7-34DE-81BE-71F5-9A40FDEC5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70ED8-E0B5-C573-3BEC-49A57C8D1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BED3A-882D-0FE3-E3F3-CB3C201B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9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D19B-02B9-21FD-D686-E61F937A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7F726-5A69-B765-F5CD-811E3C636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7DA70-631C-DDCD-EF6A-3826A208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D63E6-949D-CA3E-52F9-8CBD7005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357DB-5E70-D3ED-B8E9-2199C7176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1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CDC1F-C552-9699-EB76-A0F12B6078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4F4F9-E034-BB76-E2FA-DFBE54160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688A0-92C9-1CB9-29A4-548A0AD3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50F44-6D9A-7A84-1AA1-309E9FA55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320A7-0DC9-2792-F361-BC525623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89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A32A-39B3-A96F-8178-FFB7205A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3AD00-C332-FBF0-D6E0-BB4E3AD78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F7EA9-DC9F-C0FB-E280-CA0065F00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13047-0D3F-02A5-71E1-794BBB199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2035D-30DD-E0AE-3BDE-2E603095F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2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93B5D-034C-D929-197A-1B8B1379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0AEAC-13C2-1F9B-BFAE-EBF981ABF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A6E92-C337-53C3-C0F1-4A1CA0C3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25B50-AC3F-9A87-28F5-9EB3B459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FC9F2-6AF5-E654-D3BF-7C8C563E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7DCE-11CC-1D97-BD80-0C9C96BB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D5DA-62E0-FC05-6EFD-6643AA6EF3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1C27C-0813-2F27-39CC-EC0F3FA13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4B895-C407-85F0-9E64-F3812CE0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AE4122-7CD9-B548-0EA3-21C744FC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9E421-FB8A-0A81-241B-0739C2BC3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F61C2-874D-9DD4-3977-D7BF38580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4675F-36F4-1758-5C3A-6A8433F7B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335F7-F17E-A875-DECE-4A80DBDBB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BBB343-CEF1-F832-3CAE-39F99F487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5D5CFD-0EF2-A2EF-1F67-4DCD58D9C7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5CEEBC-BBE0-03D5-E9CE-6EACDC93A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4CD08-9352-C561-99AF-8F194607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82E6B-9772-CBFB-4742-28B5B48B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20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EE98-EE2B-0F6E-92AC-07036465B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BD8CB9-AC88-B46A-976D-47B32166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11D94-A94F-04BC-E20A-0B435DA5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0B2DDD-DD05-97F8-D457-6E110EE7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3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0C878-CF43-A71C-41D8-D78FDEE52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FF201C-B1C9-0B69-9303-B048E8617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3A188-2300-4B34-3920-2CC4401D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3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549B-F6CA-3363-48AE-86BC6870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3A724-3415-10E7-2A08-DD791827D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F6B58-4DDA-4131-4085-0A041A85C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C4F45-4C23-5558-2073-94A2F5DE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3EFE7-77E2-3A24-EC9B-56DFAABD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AF570-2A8A-8539-8967-5526D9FF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494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127C-4BCC-87F8-20E4-E1A6921C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BDB4C-FC99-C9BB-F4D2-3B64DAEE4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2A878-7154-89DD-942A-9E41D6595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C79E1B-ABD1-BC2B-93D8-4DA61FC9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93B61-C045-2877-12BF-1FA712C7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B5B1A-26B6-DE15-6C48-3D1318BD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3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F53E1-2C5B-3E5C-BFAD-F97044233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F8403-22F4-5B55-A667-136CEFA45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C6C96-B354-7109-9A6E-5312DCF652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3B8-A42D-4F9D-B5BC-4C79CF06D18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A61FB-D2C7-73DF-0D65-42220CB9D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C744B-1FB7-4495-83A5-EB3E7D0501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28B90-3B25-41C9-A0FC-13DF87A2A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tif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81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90.png"/><Relationship Id="rId4" Type="http://schemas.microsoft.com/office/2007/relationships/hdphoto" Target="../media/hdphoto7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41F4-8A2E-4BD4-BF14-49DAA410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473" y="257261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Set 2 Blind Test of  Breast Cancer Plasma Samples</a:t>
            </a:r>
          </a:p>
        </p:txBody>
      </p:sp>
    </p:spTree>
    <p:extLst>
      <p:ext uri="{BB962C8B-B14F-4D97-AF65-F5344CB8AC3E}">
        <p14:creationId xmlns:p14="http://schemas.microsoft.com/office/powerpoint/2010/main" val="113194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(109)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208 (Ex: 180; Large: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73B3C3C-79C6-4A33-B129-44F815B94F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5015" r="28789"/>
          <a:stretch/>
        </p:blipFill>
        <p:spPr>
          <a:xfrm>
            <a:off x="112973" y="1640612"/>
            <a:ext cx="3880309" cy="3800938"/>
          </a:xfrm>
          <a:prstGeom prst="rect">
            <a:avLst/>
          </a:prstGeom>
        </p:spPr>
      </p:pic>
      <p:pic>
        <p:nvPicPr>
          <p:cNvPr id="9" name="Picture 8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5528ED2A-1301-46CD-8910-089A6C949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752" y="1828662"/>
            <a:ext cx="3593891" cy="3612886"/>
          </a:xfrm>
          <a:prstGeom prst="rect">
            <a:avLst/>
          </a:prstGeom>
        </p:spPr>
      </p:pic>
      <p:pic>
        <p:nvPicPr>
          <p:cNvPr id="15" name="Picture 14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D314B289-DD7A-4F64-9965-F0B43D4F5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973" y="1828662"/>
            <a:ext cx="3563757" cy="36128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7B357A-D267-4770-86FD-DAEC1E2A9672}"/>
              </a:ext>
            </a:extLst>
          </p:cNvPr>
          <p:cNvCxnSpPr/>
          <p:nvPr/>
        </p:nvCxnSpPr>
        <p:spPr>
          <a:xfrm>
            <a:off x="7320916" y="5355997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441F72-D6C1-49D2-9474-4CEB816B10F4}"/>
              </a:ext>
            </a:extLst>
          </p:cNvPr>
          <p:cNvCxnSpPr/>
          <p:nvPr/>
        </p:nvCxnSpPr>
        <p:spPr>
          <a:xfrm>
            <a:off x="11385440" y="535128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516D9C-F836-4464-B2DA-2E4DF81EB9FA}"/>
              </a:ext>
            </a:extLst>
          </p:cNvPr>
          <p:cNvSpPr txBox="1"/>
          <p:nvPr/>
        </p:nvSpPr>
        <p:spPr>
          <a:xfrm>
            <a:off x="4228407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</p:spTree>
    <p:extLst>
      <p:ext uri="{BB962C8B-B14F-4D97-AF65-F5344CB8AC3E}">
        <p14:creationId xmlns:p14="http://schemas.microsoft.com/office/powerpoint/2010/main" val="126475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97" y="129063"/>
            <a:ext cx="11754375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110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320 (Ex: 258; Large: 62)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4228407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39F8BA7-382C-4A21-B799-63F83DACC2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5" t="4172" r="28789"/>
          <a:stretch/>
        </p:blipFill>
        <p:spPr>
          <a:xfrm>
            <a:off x="164260" y="1713548"/>
            <a:ext cx="3939986" cy="3886895"/>
          </a:xfrm>
          <a:prstGeom prst="rect">
            <a:avLst/>
          </a:prstGeom>
        </p:spPr>
      </p:pic>
      <p:pic>
        <p:nvPicPr>
          <p:cNvPr id="7" name="Picture 6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BE7B3312-B312-4FDB-8A3C-389EE0C29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00" y="1836191"/>
            <a:ext cx="3549600" cy="3564498"/>
          </a:xfrm>
          <a:prstGeom prst="rect">
            <a:avLst/>
          </a:prstGeom>
        </p:spPr>
      </p:pic>
      <p:pic>
        <p:nvPicPr>
          <p:cNvPr id="12" name="Picture 11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CCD1CAD-4D76-4974-B791-5EFCD954D5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78" y="1831464"/>
            <a:ext cx="3527253" cy="356449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5A4ED3-931E-42BA-B903-EF127916D196}"/>
              </a:ext>
            </a:extLst>
          </p:cNvPr>
          <p:cNvCxnSpPr/>
          <p:nvPr/>
        </p:nvCxnSpPr>
        <p:spPr>
          <a:xfrm>
            <a:off x="7452121" y="5285296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CF37BB-3AAE-4587-968C-7E5FA3B310E9}"/>
              </a:ext>
            </a:extLst>
          </p:cNvPr>
          <p:cNvCxnSpPr/>
          <p:nvPr/>
        </p:nvCxnSpPr>
        <p:spPr>
          <a:xfrm>
            <a:off x="11324040" y="526330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188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111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51364" y="6075077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158 (Ex: 123; Large: 35)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832481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9815F2A-4C89-4C53-A78A-27E99330E5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6" t="4003" r="27242" b="-104"/>
          <a:stretch/>
        </p:blipFill>
        <p:spPr>
          <a:xfrm>
            <a:off x="156109" y="1756562"/>
            <a:ext cx="3915783" cy="3719056"/>
          </a:xfrm>
          <a:prstGeom prst="rect">
            <a:avLst/>
          </a:prstGeo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97A60B8-E7ED-4D72-993F-BB55A3772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920" y="1810467"/>
            <a:ext cx="3691683" cy="3719057"/>
          </a:xfrm>
          <a:prstGeom prst="rect">
            <a:avLst/>
          </a:prstGeom>
        </p:spPr>
      </p:pic>
      <p:pic>
        <p:nvPicPr>
          <p:cNvPr id="12" name="Picture 11" descr="A picture containing star, night, dark, outdoor object&#10;&#10;Description automatically generated">
            <a:extLst>
              <a:ext uri="{FF2B5EF4-FFF2-40B4-BE49-F238E27FC236}">
                <a16:creationId xmlns:a16="http://schemas.microsoft.com/office/drawing/2014/main" id="{243340DB-1055-4B57-8BC9-0A77DFC5F7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88" y="1808138"/>
            <a:ext cx="3699484" cy="371905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5B650A-9EFD-4709-842C-78CE0764EBD4}"/>
              </a:ext>
            </a:extLst>
          </p:cNvPr>
          <p:cNvCxnSpPr/>
          <p:nvPr/>
        </p:nvCxnSpPr>
        <p:spPr>
          <a:xfrm>
            <a:off x="11534697" y="544240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8C6554-9FD1-4574-B322-960CDFE896C1}"/>
              </a:ext>
            </a:extLst>
          </p:cNvPr>
          <p:cNvCxnSpPr/>
          <p:nvPr/>
        </p:nvCxnSpPr>
        <p:spPr>
          <a:xfrm>
            <a:off x="7608634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80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8" y="129063"/>
            <a:ext cx="11669534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112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244 (Ex: 207; Large: 37)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16855DC-21CD-46F0-AFA3-E338974CEE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9" t="5353" r="28558"/>
          <a:stretch/>
        </p:blipFill>
        <p:spPr>
          <a:xfrm>
            <a:off x="212824" y="1831474"/>
            <a:ext cx="3823312" cy="3718873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766CECA0-5A67-4FE8-BC2A-347E3D9DD5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31" y="1831474"/>
            <a:ext cx="3679809" cy="3718873"/>
          </a:xfrm>
          <a:prstGeom prst="rect">
            <a:avLst/>
          </a:prstGeom>
        </p:spPr>
      </p:pic>
      <p:pic>
        <p:nvPicPr>
          <p:cNvPr id="15" name="Picture 14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ABAF1334-9E37-4E68-B29D-A02781E0AF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81" y="1831474"/>
            <a:ext cx="3691326" cy="371887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A0F77C-39AE-4B1E-96C3-2D12CAFF954B}"/>
              </a:ext>
            </a:extLst>
          </p:cNvPr>
          <p:cNvCxnSpPr/>
          <p:nvPr/>
        </p:nvCxnSpPr>
        <p:spPr>
          <a:xfrm>
            <a:off x="7559995" y="546597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9FB3F1-70B4-4245-9A04-4A8AA3A57485}"/>
              </a:ext>
            </a:extLst>
          </p:cNvPr>
          <p:cNvCxnSpPr/>
          <p:nvPr/>
        </p:nvCxnSpPr>
        <p:spPr>
          <a:xfrm>
            <a:off x="11438089" y="546597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F5190D-95C5-44BE-9C51-BC817A091165}"/>
              </a:ext>
            </a:extLst>
          </p:cNvPr>
          <p:cNvSpPr txBox="1"/>
          <p:nvPr/>
        </p:nvSpPr>
        <p:spPr>
          <a:xfrm>
            <a:off x="3938484" y="5575366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82641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09" y="129063"/>
            <a:ext cx="11843363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113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35317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236 (Ex: 176; Large: 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71F1B87-8AEA-47C9-851F-592052027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9" t="6407" r="28750"/>
          <a:stretch/>
        </p:blipFill>
        <p:spPr>
          <a:xfrm>
            <a:off x="21133" y="1623595"/>
            <a:ext cx="4140864" cy="3976848"/>
          </a:xfrm>
          <a:prstGeom prst="rect">
            <a:avLst/>
          </a:prstGeo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4E6823C7-5077-4614-96BC-465ED2C27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950" y="1776317"/>
            <a:ext cx="3584811" cy="3638145"/>
          </a:xfrm>
          <a:prstGeom prst="rect">
            <a:avLst/>
          </a:prstGeom>
        </p:spPr>
      </p:pic>
      <p:pic>
        <p:nvPicPr>
          <p:cNvPr id="15" name="Picture 14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F5A161C7-7D0C-4ECA-8426-5402250F4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06" y="1776317"/>
            <a:ext cx="3599809" cy="363814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C2F5CE-5A66-48A5-8618-43450C7619D0}"/>
              </a:ext>
            </a:extLst>
          </p:cNvPr>
          <p:cNvCxnSpPr/>
          <p:nvPr/>
        </p:nvCxnSpPr>
        <p:spPr>
          <a:xfrm>
            <a:off x="11401517" y="5331825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B88604-63A6-4317-910B-38632ACF50CC}"/>
              </a:ext>
            </a:extLst>
          </p:cNvPr>
          <p:cNvCxnSpPr/>
          <p:nvPr/>
        </p:nvCxnSpPr>
        <p:spPr>
          <a:xfrm>
            <a:off x="7525180" y="533851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521DE2A-9D83-4CF6-A0DC-746C7132FEA1}"/>
              </a:ext>
            </a:extLst>
          </p:cNvPr>
          <p:cNvSpPr txBox="1"/>
          <p:nvPr/>
        </p:nvSpPr>
        <p:spPr>
          <a:xfrm>
            <a:off x="4286774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</p:spTree>
    <p:extLst>
      <p:ext uri="{BB962C8B-B14F-4D97-AF65-F5344CB8AC3E}">
        <p14:creationId xmlns:p14="http://schemas.microsoft.com/office/powerpoint/2010/main" val="39880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1EE97B55-CCDD-4FF2-8C0D-CB8459796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46" y="2274312"/>
            <a:ext cx="3451776" cy="3487670"/>
          </a:xfrm>
          <a:prstGeom prst="rect">
            <a:avLst/>
          </a:prstGeom>
        </p:spPr>
      </p:pic>
      <p:pic>
        <p:nvPicPr>
          <p:cNvPr id="7" name="Picture 6" descr="A picture containing outdoor object, dark, night sky&#10;&#10;Description automatically generated">
            <a:extLst>
              <a:ext uri="{FF2B5EF4-FFF2-40B4-BE49-F238E27FC236}">
                <a16:creationId xmlns:a16="http://schemas.microsoft.com/office/drawing/2014/main" id="{ED10BEB9-56DE-430C-83D2-F65E2579F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8" y="2274311"/>
            <a:ext cx="3451777" cy="348767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69 (Ex: 51; Large: 18)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Healthy (64-172)</a:t>
            </a:r>
          </a:p>
          <a:p>
            <a:r>
              <a:rPr lang="en-US" dirty="0"/>
              <a:t>              	             After wash count match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4B90A9-F69C-4C08-B965-13CBA147DF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0" t="15242" r="57825" b="12987"/>
          <a:stretch/>
        </p:blipFill>
        <p:spPr>
          <a:xfrm>
            <a:off x="256175" y="2274311"/>
            <a:ext cx="4089705" cy="33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46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white, outdoor object&#10;&#10;Description automatically generated">
            <a:extLst>
              <a:ext uri="{FF2B5EF4-FFF2-40B4-BE49-F238E27FC236}">
                <a16:creationId xmlns:a16="http://schemas.microsoft.com/office/drawing/2014/main" id="{DA416420-72AA-463F-B14F-1B6EB77F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55" y="2302521"/>
            <a:ext cx="3451803" cy="3481715"/>
          </a:xfrm>
          <a:prstGeom prst="rect">
            <a:avLst/>
          </a:prstGeom>
        </p:spPr>
      </p:pic>
      <p:pic>
        <p:nvPicPr>
          <p:cNvPr id="4" name="Picture 3" descr="A picture containing outdoor, star, dark, night&#10;&#10;Description automatically generated">
            <a:extLst>
              <a:ext uri="{FF2B5EF4-FFF2-40B4-BE49-F238E27FC236}">
                <a16:creationId xmlns:a16="http://schemas.microsoft.com/office/drawing/2014/main" id="{1016A0BB-1A39-4D9C-89B8-DAE8CBDB0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79" y="2302521"/>
            <a:ext cx="3451803" cy="348171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1538 (Ex: 630; Large: 908)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match CI of stage I lung cancer (151-370)	</a:t>
            </a:r>
          </a:p>
          <a:p>
            <a:r>
              <a:rPr lang="en-US" dirty="0"/>
              <a:t>Note: 16.7 %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A18F3-4ABC-40F6-A869-BC53977A4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7" t="17749" r="59188" b="12699"/>
          <a:stretch/>
        </p:blipFill>
        <p:spPr>
          <a:xfrm>
            <a:off x="94673" y="2245686"/>
            <a:ext cx="4447390" cy="364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13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7651A20A-E4F8-4565-A6C1-53D03D0E4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0" y="2301990"/>
            <a:ext cx="3445884" cy="3481716"/>
          </a:xfrm>
          <a:prstGeom prst="rect">
            <a:avLst/>
          </a:prstGeom>
        </p:spPr>
      </p:pic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F89BA75-A41D-40F0-A08B-39D34F471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8" y="2301990"/>
            <a:ext cx="3445884" cy="34817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 (Ex: 3; Large: 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lower CI Healthy (64-172)</a:t>
            </a:r>
          </a:p>
          <a:p>
            <a:r>
              <a:rPr lang="en-US" dirty="0"/>
              <a:t>              	             After wash count lower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191435-9F11-404A-8FF5-EA9E54452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7" t="15386" r="57532" b="10222"/>
          <a:stretch/>
        </p:blipFill>
        <p:spPr>
          <a:xfrm>
            <a:off x="272355" y="2274311"/>
            <a:ext cx="4219811" cy="357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37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ark, star, outdoor object, night sky&#10;&#10;Description automatically generated">
            <a:extLst>
              <a:ext uri="{FF2B5EF4-FFF2-40B4-BE49-F238E27FC236}">
                <a16:creationId xmlns:a16="http://schemas.microsoft.com/office/drawing/2014/main" id="{D3DEC805-EB80-45B1-AD0B-DDE34BED8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859" y="2274311"/>
            <a:ext cx="3445883" cy="3481716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CF64F546-E64B-4533-A1D7-4EE777199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8" y="2274311"/>
            <a:ext cx="3445884" cy="34817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47 (Ex: 37; Large: 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lower CI Healthy (64-172)</a:t>
            </a:r>
          </a:p>
          <a:p>
            <a:r>
              <a:rPr lang="en-US" dirty="0"/>
              <a:t>              	             After wash count lower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AA8132-54A9-4D94-B1E7-B1FD229594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61" t="15386" r="58214" b="10222"/>
          <a:stretch/>
        </p:blipFill>
        <p:spPr>
          <a:xfrm>
            <a:off x="376498" y="2204361"/>
            <a:ext cx="4209778" cy="36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6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C1299B19-E7A9-445C-A9C2-D8F30C23F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78" y="2237405"/>
            <a:ext cx="3451803" cy="3487759"/>
          </a:xfrm>
          <a:prstGeom prst="rect">
            <a:avLst/>
          </a:prstGeom>
        </p:spPr>
      </p:pic>
      <p:pic>
        <p:nvPicPr>
          <p:cNvPr id="7" name="Picture 6" descr="A picture containing outdoor, star, outdoor object, dark&#10;&#10;Description automatically generated">
            <a:extLst>
              <a:ext uri="{FF2B5EF4-FFF2-40B4-BE49-F238E27FC236}">
                <a16:creationId xmlns:a16="http://schemas.microsoft.com/office/drawing/2014/main" id="{9B08CF6F-F1B5-4D09-B73C-69DBDCC13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237405"/>
            <a:ext cx="3457734" cy="34876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1036 (Ex: 863; Large: 173)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slightly lower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E26241-7AB7-4C33-AE4B-E240C0CF36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84" t="17570" r="59091" b="11832"/>
          <a:stretch/>
        </p:blipFill>
        <p:spPr>
          <a:xfrm>
            <a:off x="551646" y="2301924"/>
            <a:ext cx="3990417" cy="332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74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3484FA7-CA43-4E40-8ACF-41AC2ED65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749" y="1825625"/>
            <a:ext cx="3756521" cy="3788594"/>
          </a:xfr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7F8BB39D-8445-47F9-A84F-B88794976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327" y="1825625"/>
            <a:ext cx="3768485" cy="3788594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C912F88-BBF3-414B-A325-B6F36D1B4A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2" r="28523"/>
          <a:stretch/>
        </p:blipFill>
        <p:spPr>
          <a:xfrm>
            <a:off x="0" y="1825625"/>
            <a:ext cx="3778209" cy="3788594"/>
          </a:xfrm>
          <a:prstGeom prst="rect">
            <a:avLst/>
          </a:prstGeom>
        </p:spPr>
      </p:pic>
      <p:pic>
        <p:nvPicPr>
          <p:cNvPr id="8" name="Content Placeholder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3484FA7-CA43-4E40-8ACF-41AC2ED658DE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77" y="1825625"/>
            <a:ext cx="3756521" cy="378859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AFADAD-A963-4C79-BA2F-FCE026735248}"/>
              </a:ext>
            </a:extLst>
          </p:cNvPr>
          <p:cNvCxnSpPr/>
          <p:nvPr/>
        </p:nvCxnSpPr>
        <p:spPr>
          <a:xfrm>
            <a:off x="7338654" y="5429902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13F357-3183-4BBA-9144-D3FD358EB7E5}"/>
              </a:ext>
            </a:extLst>
          </p:cNvPr>
          <p:cNvCxnSpPr/>
          <p:nvPr/>
        </p:nvCxnSpPr>
        <p:spPr>
          <a:xfrm>
            <a:off x="11347747" y="5423364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831A5102-8CE3-405A-8188-2597B6DCF727}"/>
              </a:ext>
            </a:extLst>
          </p:cNvPr>
          <p:cNvSpPr txBox="1">
            <a:spLocks/>
          </p:cNvSpPr>
          <p:nvPr/>
        </p:nvSpPr>
        <p:spPr>
          <a:xfrm>
            <a:off x="655154" y="492523"/>
            <a:ext cx="11784496" cy="106651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101 (Prediction: Healthy)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A9E159-5241-4ED3-B7C8-A11FBB248142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265 (Ex: 182; Large: 83)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BC05A-73DD-44ED-91A7-4C046028381B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812A5DD8-E482-4E5D-A40F-AFE33ABCD3CF}"/>
              </a:ext>
            </a:extLst>
          </p:cNvPr>
          <p:cNvSpPr txBox="1"/>
          <p:nvPr/>
        </p:nvSpPr>
        <p:spPr>
          <a:xfrm>
            <a:off x="-44742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8D857D-8EF8-4B1F-9D41-12215BD8AA03}"/>
              </a:ext>
            </a:extLst>
          </p:cNvPr>
          <p:cNvSpPr txBox="1"/>
          <p:nvPr/>
        </p:nvSpPr>
        <p:spPr>
          <a:xfrm>
            <a:off x="3814652" y="561078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97969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03D07BCB-3C93-4935-A986-07342C850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65" y="2276727"/>
            <a:ext cx="3451804" cy="3487698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D93E228-8346-4E84-B843-3F17E2CA6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0" y="2276727"/>
            <a:ext cx="3451804" cy="34876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119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575 (Ex: 418; Large: 157)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slightly lower CI of stage I lung cancer (151-370)	</a:t>
            </a:r>
          </a:p>
          <a:p>
            <a:r>
              <a:rPr lang="en-US" dirty="0"/>
              <a:t>Note: 3.1 %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1C86D9C-B4EF-4BEB-97EC-F11977936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58" t="17914" r="31948" b="11851"/>
          <a:stretch/>
        </p:blipFill>
        <p:spPr>
          <a:xfrm>
            <a:off x="427740" y="2276727"/>
            <a:ext cx="4175094" cy="348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1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, outdoor object, star, dark&#10;&#10;Description automatically generated">
            <a:extLst>
              <a:ext uri="{FF2B5EF4-FFF2-40B4-BE49-F238E27FC236}">
                <a16:creationId xmlns:a16="http://schemas.microsoft.com/office/drawing/2014/main" id="{3D66C3AC-BEBF-461B-B894-51D98C0CD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24" y="2240139"/>
            <a:ext cx="3469657" cy="3487697"/>
          </a:xfrm>
          <a:prstGeom prst="rect">
            <a:avLst/>
          </a:prstGeom>
        </p:spPr>
      </p:pic>
      <p:pic>
        <p:nvPicPr>
          <p:cNvPr id="3" name="Picture 2" descr="A picture containing tree, outdoor, night, star&#10;&#10;Description automatically generated">
            <a:extLst>
              <a:ext uri="{FF2B5EF4-FFF2-40B4-BE49-F238E27FC236}">
                <a16:creationId xmlns:a16="http://schemas.microsoft.com/office/drawing/2014/main" id="{73151424-1901-4767-8DB0-284DC49D4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27" y="2240139"/>
            <a:ext cx="3463644" cy="34876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1633 (Ex: 1281; Large: 352)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slightly lower CI of stage I lung cancer (151-370)	</a:t>
            </a:r>
          </a:p>
          <a:p>
            <a:r>
              <a:rPr lang="en-US" dirty="0"/>
              <a:t>Note: 19 %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77BFAC-82A9-4EA8-8CE6-CF33BED588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4" t="16480" r="31313" b="11852"/>
          <a:stretch/>
        </p:blipFill>
        <p:spPr>
          <a:xfrm>
            <a:off x="214268" y="2123421"/>
            <a:ext cx="4297197" cy="36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129063"/>
            <a:ext cx="11652231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121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154 (Ex: 125; Large: 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0B73386-C459-443E-9300-BD04749CE9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4" t="4652" r="28000"/>
          <a:stretch/>
        </p:blipFill>
        <p:spPr>
          <a:xfrm>
            <a:off x="156108" y="1795914"/>
            <a:ext cx="3889411" cy="374377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8F4A5A38-401D-455A-AF1B-DAF9D8FB3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089" y="1778261"/>
            <a:ext cx="3735916" cy="3743772"/>
          </a:xfrm>
          <a:prstGeom prst="rect">
            <a:avLst/>
          </a:prstGeom>
        </p:spPr>
      </p:pic>
      <p:pic>
        <p:nvPicPr>
          <p:cNvPr id="10" name="Picture 9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05ACCA0B-C43D-4806-BF20-EA6C08C62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091" y="1798581"/>
            <a:ext cx="3739840" cy="37437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F98BCE8-9C78-4F31-99EA-8AFE93D63C83}"/>
              </a:ext>
            </a:extLst>
          </p:cNvPr>
          <p:cNvCxnSpPr/>
          <p:nvPr/>
        </p:nvCxnSpPr>
        <p:spPr>
          <a:xfrm>
            <a:off x="11511758" y="544858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4F8CC0-14C4-47C1-AF21-4D7A351082C7}"/>
              </a:ext>
            </a:extLst>
          </p:cNvPr>
          <p:cNvCxnSpPr/>
          <p:nvPr/>
        </p:nvCxnSpPr>
        <p:spPr>
          <a:xfrm>
            <a:off x="7630429" y="542826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98404C-5718-49A4-A4D0-025DD404E3FA}"/>
              </a:ext>
            </a:extLst>
          </p:cNvPr>
          <p:cNvSpPr txBox="1"/>
          <p:nvPr/>
        </p:nvSpPr>
        <p:spPr>
          <a:xfrm>
            <a:off x="4286774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</p:spTree>
    <p:extLst>
      <p:ext uri="{BB962C8B-B14F-4D97-AF65-F5344CB8AC3E}">
        <p14:creationId xmlns:p14="http://schemas.microsoft.com/office/powerpoint/2010/main" val="352350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129063"/>
            <a:ext cx="1175563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122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35317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451 (Ex: 298; Large: 153)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794774" y="557870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DDAEA7B-FF59-446C-A2AF-734413A1D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4106" r="28750"/>
          <a:stretch/>
        </p:blipFill>
        <p:spPr>
          <a:xfrm>
            <a:off x="126002" y="1550744"/>
            <a:ext cx="4083530" cy="4049699"/>
          </a:xfrm>
          <a:prstGeom prst="rect">
            <a:avLst/>
          </a:prstGeom>
        </p:spPr>
      </p:pic>
      <p:pic>
        <p:nvPicPr>
          <p:cNvPr id="7" name="Picture 6" descr="A picture containing tree, outdoor, white&#10;&#10;Description automatically generated">
            <a:extLst>
              <a:ext uri="{FF2B5EF4-FFF2-40B4-BE49-F238E27FC236}">
                <a16:creationId xmlns:a16="http://schemas.microsoft.com/office/drawing/2014/main" id="{30122480-52A5-4B24-8FB4-BACCED474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75" y="1795763"/>
            <a:ext cx="3657174" cy="3664874"/>
          </a:xfrm>
          <a:prstGeom prst="rect">
            <a:avLst/>
          </a:prstGeom>
        </p:spPr>
      </p:pic>
      <p:pic>
        <p:nvPicPr>
          <p:cNvPr id="12" name="Picture 11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B1A260CB-13E7-4002-BE61-6793C0B8A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818" y="1791277"/>
            <a:ext cx="3641874" cy="36648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D68998C-FF28-42CB-9873-DA2DC6C2C196}"/>
              </a:ext>
            </a:extLst>
          </p:cNvPr>
          <p:cNvCxnSpPr/>
          <p:nvPr/>
        </p:nvCxnSpPr>
        <p:spPr>
          <a:xfrm>
            <a:off x="7559309" y="5335256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0C3396-18B1-4E38-9D5C-3E8216FD8364}"/>
              </a:ext>
            </a:extLst>
          </p:cNvPr>
          <p:cNvCxnSpPr/>
          <p:nvPr/>
        </p:nvCxnSpPr>
        <p:spPr>
          <a:xfrm>
            <a:off x="11324040" y="5304776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641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129063"/>
            <a:ext cx="1162355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123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44742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114 (Ex: 91; Large: 23)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794774" y="55710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9EA73D0-C6C2-4494-9D44-936EA5320C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t="6288" r="28250"/>
          <a:stretch/>
        </p:blipFill>
        <p:spPr>
          <a:xfrm>
            <a:off x="123157" y="1732402"/>
            <a:ext cx="4130284" cy="3958259"/>
          </a:xfrm>
          <a:prstGeom prst="rect">
            <a:avLst/>
          </a:prstGeom>
        </p:spPr>
      </p:pic>
      <p:pic>
        <p:nvPicPr>
          <p:cNvPr id="9" name="Picture 8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E9D5B467-36FF-42D3-93C7-6159EBA30A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29" y="1794584"/>
            <a:ext cx="3671573" cy="3714265"/>
          </a:xfrm>
          <a:prstGeom prst="rect">
            <a:avLst/>
          </a:prstGeom>
        </p:spPr>
      </p:pic>
      <p:pic>
        <p:nvPicPr>
          <p:cNvPr id="15" name="Picture 1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7D0D8CC-C3E1-40BF-AA9F-3C4174AA1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05" y="1813029"/>
            <a:ext cx="3685115" cy="369288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03DDBC5-BAFE-404D-8DAF-7458EF58266C}"/>
              </a:ext>
            </a:extLst>
          </p:cNvPr>
          <p:cNvCxnSpPr/>
          <p:nvPr/>
        </p:nvCxnSpPr>
        <p:spPr>
          <a:xfrm>
            <a:off x="7534162" y="538049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D4381B-81C9-4C7C-98E3-1CA3AC79135F}"/>
              </a:ext>
            </a:extLst>
          </p:cNvPr>
          <p:cNvCxnSpPr/>
          <p:nvPr/>
        </p:nvCxnSpPr>
        <p:spPr>
          <a:xfrm>
            <a:off x="11450065" y="540081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17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241" y="129063"/>
            <a:ext cx="11652231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124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291 (Ex: 243; Large: 48)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A98404C-5718-49A4-A4D0-025DD404E3FA}"/>
              </a:ext>
            </a:extLst>
          </p:cNvPr>
          <p:cNvSpPr txBox="1"/>
          <p:nvPr/>
        </p:nvSpPr>
        <p:spPr>
          <a:xfrm>
            <a:off x="4449334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E604746-DA36-4883-B0FE-3573A10D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4" t="5742" r="28666"/>
          <a:stretch/>
        </p:blipFill>
        <p:spPr>
          <a:xfrm>
            <a:off x="102607" y="1732121"/>
            <a:ext cx="3982474" cy="3867568"/>
          </a:xfrm>
          <a:prstGeom prst="rect">
            <a:avLst/>
          </a:prstGeom>
        </p:spPr>
      </p:pic>
      <p:pic>
        <p:nvPicPr>
          <p:cNvPr id="9" name="Picture 8" descr="A picture containing white, star, outdoor object, night&#10;&#10;Description automatically generated">
            <a:extLst>
              <a:ext uri="{FF2B5EF4-FFF2-40B4-BE49-F238E27FC236}">
                <a16:creationId xmlns:a16="http://schemas.microsoft.com/office/drawing/2014/main" id="{A91C8DAB-9224-437E-80FD-5F6B3ECC5A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54" y="1831474"/>
            <a:ext cx="3581334" cy="3615298"/>
          </a:xfrm>
          <a:prstGeom prst="rect">
            <a:avLst/>
          </a:prstGeom>
        </p:spPr>
      </p:pic>
      <p:pic>
        <p:nvPicPr>
          <p:cNvPr id="14" name="Picture 1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B66FDCFB-8DF9-41F1-87A4-E378B52FB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1" y="1831474"/>
            <a:ext cx="3574587" cy="363156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ACE30-8372-4595-BAFC-0391145E4033}"/>
              </a:ext>
            </a:extLst>
          </p:cNvPr>
          <p:cNvCxnSpPr/>
          <p:nvPr/>
        </p:nvCxnSpPr>
        <p:spPr>
          <a:xfrm>
            <a:off x="11339038" y="538762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91C2FB-7D44-4277-B5C4-6952AFD466C4}"/>
              </a:ext>
            </a:extLst>
          </p:cNvPr>
          <p:cNvCxnSpPr/>
          <p:nvPr/>
        </p:nvCxnSpPr>
        <p:spPr>
          <a:xfrm>
            <a:off x="7452121" y="535714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733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499" y="129063"/>
            <a:ext cx="11612973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(125)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169 (Ex: 149; Large: 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9684A3-9352-41CA-B7BB-28793114BDC5}"/>
              </a:ext>
            </a:extLst>
          </p:cNvPr>
          <p:cNvSpPr txBox="1"/>
          <p:nvPr/>
        </p:nvSpPr>
        <p:spPr>
          <a:xfrm>
            <a:off x="3832481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is higher than CI Healthy (64-172)</a:t>
            </a:r>
          </a:p>
          <a:p>
            <a:r>
              <a:rPr lang="en-US" dirty="0"/>
              <a:t>              	             After wash count higher than 99% CI Healthy (5-28)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11EE62B-8F02-4BAF-B477-0F87AC796E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5" t="5193" r="28424"/>
          <a:stretch/>
        </p:blipFill>
        <p:spPr>
          <a:xfrm>
            <a:off x="40099" y="1706213"/>
            <a:ext cx="3973650" cy="3831415"/>
          </a:xfrm>
          <a:prstGeom prst="rect">
            <a:avLst/>
          </a:prstGeom>
        </p:spPr>
      </p:pic>
      <p:pic>
        <p:nvPicPr>
          <p:cNvPr id="7" name="Picture 6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8289D215-47D1-49F3-A965-CB323DC9E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668" y="1774591"/>
            <a:ext cx="3658971" cy="3717235"/>
          </a:xfrm>
          <a:prstGeom prst="rect">
            <a:avLst/>
          </a:prstGeom>
        </p:spPr>
      </p:pic>
      <p:pic>
        <p:nvPicPr>
          <p:cNvPr id="12" name="Picture 11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872CBB3D-E83D-4933-9D93-B12012ABF9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0" y="1802158"/>
            <a:ext cx="3635748" cy="368966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7E7D6D-2CF8-4FF2-B72E-794799389738}"/>
              </a:ext>
            </a:extLst>
          </p:cNvPr>
          <p:cNvCxnSpPr/>
          <p:nvPr/>
        </p:nvCxnSpPr>
        <p:spPr>
          <a:xfrm>
            <a:off x="11150271" y="535271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5D65FD-78CA-43B3-82AE-836FBA90493F}"/>
              </a:ext>
            </a:extLst>
          </p:cNvPr>
          <p:cNvCxnSpPr/>
          <p:nvPr/>
        </p:nvCxnSpPr>
        <p:spPr>
          <a:xfrm>
            <a:off x="7254074" y="534868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63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D13BE8C3-2DF0-4CCB-8094-B1C1182CE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21" y="2212258"/>
            <a:ext cx="3415786" cy="3487697"/>
          </a:xfrm>
          <a:prstGeom prst="rect">
            <a:avLst/>
          </a:prstGeom>
        </p:spPr>
      </p:pic>
      <p:pic>
        <p:nvPicPr>
          <p:cNvPr id="4" name="Picture 3" descr="A picture containing night, outdoor object, light, star&#10;&#10;Description automatically generated">
            <a:extLst>
              <a:ext uri="{FF2B5EF4-FFF2-40B4-BE49-F238E27FC236}">
                <a16:creationId xmlns:a16="http://schemas.microsoft.com/office/drawing/2014/main" id="{8FE8F37B-3CD9-4948-AB57-9B601D48B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649" y="2240138"/>
            <a:ext cx="3415786" cy="34876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1827 (Ex: 1677; Large: 150)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slightly lower CI of stage I lung cancer (151-370)	</a:t>
            </a:r>
          </a:p>
          <a:p>
            <a:r>
              <a:rPr lang="en-US" dirty="0"/>
              <a:t>Note: 1v6 %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1A9C-9217-42E2-9991-4DBA1F9F1E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81" t="14165" r="30900" b="11853"/>
          <a:stretch/>
        </p:blipFill>
        <p:spPr>
          <a:xfrm>
            <a:off x="84294" y="2137791"/>
            <a:ext cx="4621219" cy="39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Background pattern&#10;&#10;Description automatically generated">
            <a:extLst>
              <a:ext uri="{FF2B5EF4-FFF2-40B4-BE49-F238E27FC236}">
                <a16:creationId xmlns:a16="http://schemas.microsoft.com/office/drawing/2014/main" id="{6E6A3AE5-47FD-408B-8E37-E32D0F92C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8000"/>
                    </a14:imgEffect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02" y="2295187"/>
            <a:ext cx="3447083" cy="3476954"/>
          </a:xfrm>
          <a:prstGeom prst="rect">
            <a:avLst/>
          </a:prstGeom>
        </p:spPr>
      </p:pic>
      <p:pic>
        <p:nvPicPr>
          <p:cNvPr id="11" name="Picture 10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0D8FD153-4617-4949-A7FD-F61556471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8" y="2302807"/>
            <a:ext cx="3447083" cy="347695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417 (Ex: 358; Large: 59)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677865-EC15-4747-A807-B13FD84C0C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02" t="17660" r="31737" b="12796"/>
          <a:stretch/>
        </p:blipFill>
        <p:spPr>
          <a:xfrm>
            <a:off x="384322" y="2274311"/>
            <a:ext cx="4187797" cy="33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53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4C21023C-B9CB-4FC2-A791-F97CAD66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8" y="2246121"/>
            <a:ext cx="3445884" cy="3481716"/>
          </a:xfrm>
          <a:prstGeom prst="rect">
            <a:avLst/>
          </a:prstGeom>
        </p:spPr>
      </p:pic>
      <p:pic>
        <p:nvPicPr>
          <p:cNvPr id="6" name="Picture 5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093E0D4D-56D5-42F7-912A-0CB4FC296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951" y="2246121"/>
            <a:ext cx="3445883" cy="34817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 (Ex: 9; Large: 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lower CI Healthy (64-172)</a:t>
            </a:r>
          </a:p>
          <a:p>
            <a:r>
              <a:rPr lang="en-US" dirty="0"/>
              <a:t>              	             After wash count lower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DE677E-00B6-4227-A5C4-E76D5ED3EC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88" t="17642" r="31970" b="11853"/>
          <a:stretch/>
        </p:blipFill>
        <p:spPr>
          <a:xfrm>
            <a:off x="259070" y="2231564"/>
            <a:ext cx="4137891" cy="351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4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light&#10;&#10;Description automatically generated">
            <a:extLst>
              <a:ext uri="{FF2B5EF4-FFF2-40B4-BE49-F238E27FC236}">
                <a16:creationId xmlns:a16="http://schemas.microsoft.com/office/drawing/2014/main" id="{28C78F59-1B36-4AF6-8124-B2063B7D8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03" y="2311337"/>
            <a:ext cx="3433682" cy="3487614"/>
          </a:xfrm>
          <a:prstGeom prst="rect">
            <a:avLst/>
          </a:prstGeom>
        </p:spPr>
      </p:pic>
      <p:pic>
        <p:nvPicPr>
          <p:cNvPr id="3" name="Picture 2" descr="A picture containing outdoor, night, star, dark&#10;&#10;Description automatically generated">
            <a:extLst>
              <a:ext uri="{FF2B5EF4-FFF2-40B4-BE49-F238E27FC236}">
                <a16:creationId xmlns:a16="http://schemas.microsoft.com/office/drawing/2014/main" id="{18C4AD9F-BEC3-450E-AF76-D1B414DB2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2309232"/>
            <a:ext cx="3451802" cy="34817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901 (Ex: 535; Large: 297)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match CI of stage I lung cancer (151-370)	</a:t>
            </a:r>
          </a:p>
          <a:p>
            <a:r>
              <a:rPr lang="en-US" dirty="0"/>
              <a:t>Note: 6 %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366C53-44CC-409B-A5A1-8E50CB04F8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72" t="15242" r="58182" b="13019"/>
          <a:stretch/>
        </p:blipFill>
        <p:spPr>
          <a:xfrm>
            <a:off x="301048" y="2148695"/>
            <a:ext cx="4439254" cy="363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8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5768EB6-3797-4361-AE74-CB12C4385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630" y="2287671"/>
            <a:ext cx="3445884" cy="3481716"/>
          </a:xfrm>
          <a:prstGeom prst="rect">
            <a:avLst/>
          </a:prstGeom>
        </p:spPr>
      </p:pic>
      <p:pic>
        <p:nvPicPr>
          <p:cNvPr id="7" name="Picture 6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20FFC760-41D7-41DC-9CBE-3F77A80D4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939" y="2287671"/>
            <a:ext cx="3445883" cy="34817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129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123 (Ex: 67; Large: 36)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matches CI Healthy (64-172)</a:t>
            </a:r>
          </a:p>
          <a:p>
            <a:r>
              <a:rPr lang="en-US" dirty="0"/>
              <a:t>              	             After wash count higher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B94DAC-F703-462B-8139-42E765314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33" t="17643" r="30454" b="11852"/>
          <a:stretch/>
        </p:blipFill>
        <p:spPr>
          <a:xfrm>
            <a:off x="361242" y="2237758"/>
            <a:ext cx="4337799" cy="35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59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tar, night, outdoor object&#10;&#10;Description automatically generated">
            <a:extLst>
              <a:ext uri="{FF2B5EF4-FFF2-40B4-BE49-F238E27FC236}">
                <a16:creationId xmlns:a16="http://schemas.microsoft.com/office/drawing/2014/main" id="{3CF0E8A7-138F-4E9F-9A41-795B2E4FC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8000"/>
                    </a14:imgEffect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0" y="2229682"/>
            <a:ext cx="3469658" cy="3499724"/>
          </a:xfrm>
          <a:prstGeom prst="rect">
            <a:avLst/>
          </a:prstGeom>
        </p:spPr>
      </p:pic>
      <p:pic>
        <p:nvPicPr>
          <p:cNvPr id="7" name="Picture 6" descr="A picture containing night, light, dark, outdoor object&#10;&#10;Description automatically generated">
            <a:extLst>
              <a:ext uri="{FF2B5EF4-FFF2-40B4-BE49-F238E27FC236}">
                <a16:creationId xmlns:a16="http://schemas.microsoft.com/office/drawing/2014/main" id="{222258B6-644C-4945-AF6E-A2D7080BF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000"/>
                    </a14:imgEffect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38861"/>
            <a:ext cx="3457734" cy="34876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130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1117 (Ex: 982; Large: 135)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432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slightly lower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716B-7B41-47B0-944C-6DEBA1797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740" y="2190572"/>
            <a:ext cx="4298053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AE56BE-8528-4E65-B08A-2B4F299C50B0}"/>
              </a:ext>
            </a:extLst>
          </p:cNvPr>
          <p:cNvGraphicFramePr>
            <a:graphicFrameLocks noGrp="1"/>
          </p:cNvGraphicFramePr>
          <p:nvPr/>
        </p:nvGraphicFramePr>
        <p:xfrm>
          <a:off x="828964" y="139511"/>
          <a:ext cx="10684926" cy="65789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7214">
                  <a:extLst>
                    <a:ext uri="{9D8B030D-6E8A-4147-A177-3AD203B41FA5}">
                      <a16:colId xmlns:a16="http://schemas.microsoft.com/office/drawing/2014/main" val="438003529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3591236717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2706736613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1590411705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3781535805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1782005014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1037940104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202562041"/>
                    </a:ext>
                  </a:extLst>
                </a:gridCol>
                <a:gridCol w="1187214">
                  <a:extLst>
                    <a:ext uri="{9D8B030D-6E8A-4147-A177-3AD203B41FA5}">
                      <a16:colId xmlns:a16="http://schemas.microsoft.com/office/drawing/2014/main" val="1355431513"/>
                    </a:ext>
                  </a:extLst>
                </a:gridCol>
              </a:tblGrid>
              <a:tr h="2490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Patient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Total Particles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Large Particles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Exosomes like particles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Retained Exosomes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mir-21%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Prediction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Actual State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Sample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410674347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21531028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425680417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48863146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15077624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951116874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03139676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1486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57367945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27%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90891047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27%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413240106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4127912030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32118333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268507052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37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29344529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90629675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644353441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67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36893286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48%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06855188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623751426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1314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98446675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71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90497429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138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9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55710600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826317666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Healthy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926373349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92710984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84249837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222-11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547302002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038287290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51461288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68218972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222-14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4231745503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1124326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HCR 142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717978484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4377049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63126906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222-17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257823454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790811576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656624610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HCR 96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53624323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481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7.10%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380811562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1033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240132537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870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107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456857130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692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Cancer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222-18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537423475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459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HCR 94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560913936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386743938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151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2013096345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231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HCR 86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3090897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HCR 105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055767702"/>
                  </a:ext>
                </a:extLst>
              </a:tr>
              <a:tr h="1319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Healthy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HCR 106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92" marR="4292" marT="4292" marB="0" anchor="b"/>
                </a:tc>
                <a:extLst>
                  <a:ext uri="{0D108BD9-81ED-4DB2-BD59-A6C34878D82A}">
                    <a16:rowId xmlns:a16="http://schemas.microsoft.com/office/drawing/2014/main" val="1555928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022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5D9678-AFFF-4936-B989-013DFE5BC7B8}"/>
              </a:ext>
            </a:extLst>
          </p:cNvPr>
          <p:cNvGraphicFramePr>
            <a:graphicFrameLocks noGrp="1"/>
          </p:cNvGraphicFramePr>
          <p:nvPr/>
        </p:nvGraphicFramePr>
        <p:xfrm>
          <a:off x="637309" y="457201"/>
          <a:ext cx="10811353" cy="57197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2757208610"/>
                    </a:ext>
                  </a:extLst>
                </a:gridCol>
                <a:gridCol w="1544479">
                  <a:extLst>
                    <a:ext uri="{9D8B030D-6E8A-4147-A177-3AD203B41FA5}">
                      <a16:colId xmlns:a16="http://schemas.microsoft.com/office/drawing/2014/main" val="3181990858"/>
                    </a:ext>
                  </a:extLst>
                </a:gridCol>
                <a:gridCol w="1544479">
                  <a:extLst>
                    <a:ext uri="{9D8B030D-6E8A-4147-A177-3AD203B41FA5}">
                      <a16:colId xmlns:a16="http://schemas.microsoft.com/office/drawing/2014/main" val="2782392532"/>
                    </a:ext>
                  </a:extLst>
                </a:gridCol>
                <a:gridCol w="1544479">
                  <a:extLst>
                    <a:ext uri="{9D8B030D-6E8A-4147-A177-3AD203B41FA5}">
                      <a16:colId xmlns:a16="http://schemas.microsoft.com/office/drawing/2014/main" val="3830055868"/>
                    </a:ext>
                  </a:extLst>
                </a:gridCol>
                <a:gridCol w="1544479">
                  <a:extLst>
                    <a:ext uri="{9D8B030D-6E8A-4147-A177-3AD203B41FA5}">
                      <a16:colId xmlns:a16="http://schemas.microsoft.com/office/drawing/2014/main" val="1072371047"/>
                    </a:ext>
                  </a:extLst>
                </a:gridCol>
                <a:gridCol w="1544479">
                  <a:extLst>
                    <a:ext uri="{9D8B030D-6E8A-4147-A177-3AD203B41FA5}">
                      <a16:colId xmlns:a16="http://schemas.microsoft.com/office/drawing/2014/main" val="3667992263"/>
                    </a:ext>
                  </a:extLst>
                </a:gridCol>
                <a:gridCol w="1544479">
                  <a:extLst>
                    <a:ext uri="{9D8B030D-6E8A-4147-A177-3AD203B41FA5}">
                      <a16:colId xmlns:a16="http://schemas.microsoft.com/office/drawing/2014/main" val="2952013873"/>
                    </a:ext>
                  </a:extLst>
                </a:gridCol>
              </a:tblGrid>
              <a:tr h="4566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Patient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Total Particles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Large Particles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Exosomes like particles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Retained Exosomes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mir-21%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Prediction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109028084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178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174398796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265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634577489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55889752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819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718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292686579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551789532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261932551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1311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734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514559064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337646775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287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256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468309396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940902286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258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137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4209165311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010574760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244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207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01859100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236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176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963875195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998822887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1538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16.7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603201961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874031121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044491605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1036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173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863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131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667059809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575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418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3.1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921364346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1633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352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1281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274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783896504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16682808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451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947915052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3027404433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291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243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4226879646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169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149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640006311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1827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150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1677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398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00027585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358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108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Cancer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63267095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2705681059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123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36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67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57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Healthy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4047811338"/>
                  </a:ext>
                </a:extLst>
              </a:tr>
              <a:tr h="1697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1117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135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982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432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effectLst/>
                        </a:rPr>
                        <a:t>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effectLst/>
                        </a:rPr>
                        <a:t>Cancer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58" marR="6458" marT="6458" marB="0" anchor="b"/>
                </a:tc>
                <a:extLst>
                  <a:ext uri="{0D108BD9-81ED-4DB2-BD59-A6C34878D82A}">
                    <a16:rowId xmlns:a16="http://schemas.microsoft.com/office/drawing/2014/main" val="1520886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174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778-83D4-4F2A-96ED-2A12F2CB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collected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F705-447C-41BA-8D32-8E024762473F}"/>
              </a:ext>
            </a:extLst>
          </p:cNvPr>
          <p:cNvSpPr txBox="1"/>
          <p:nvPr/>
        </p:nvSpPr>
        <p:spPr>
          <a:xfrm>
            <a:off x="258618" y="1958109"/>
            <a:ext cx="3491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samples</a:t>
            </a:r>
          </a:p>
          <a:p>
            <a:r>
              <a:rPr lang="en-US" dirty="0"/>
              <a:t>Healthy: 136 (around 30 more)</a:t>
            </a:r>
          </a:p>
          <a:p>
            <a:r>
              <a:rPr lang="en-US" dirty="0"/>
              <a:t>Lung I: 20</a:t>
            </a:r>
          </a:p>
          <a:p>
            <a:r>
              <a:rPr lang="en-US" dirty="0"/>
              <a:t>Lung II: 23</a:t>
            </a:r>
          </a:p>
          <a:p>
            <a:r>
              <a:rPr lang="en-US" dirty="0"/>
              <a:t>Esophageal II-II: 20</a:t>
            </a:r>
          </a:p>
          <a:p>
            <a:r>
              <a:rPr lang="en-US" dirty="0"/>
              <a:t>Head and Neck: 20</a:t>
            </a:r>
          </a:p>
          <a:p>
            <a:r>
              <a:rPr lang="en-US" dirty="0"/>
              <a:t>Breast (222): 20</a:t>
            </a:r>
          </a:p>
          <a:p>
            <a:r>
              <a:rPr lang="en-US" dirty="0"/>
              <a:t>Breast 2: 14 so far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DD6C44-1857-4985-83BD-D03B5B8B1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7" t="11769" r="63571" b="14762"/>
          <a:stretch/>
        </p:blipFill>
        <p:spPr>
          <a:xfrm>
            <a:off x="3890864" y="1541333"/>
            <a:ext cx="6419461" cy="4896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4AF858-DF4F-4F7B-B30D-454DCB1AEC19}"/>
              </a:ext>
            </a:extLst>
          </p:cNvPr>
          <p:cNvSpPr txBox="1"/>
          <p:nvPr/>
        </p:nvSpPr>
        <p:spPr>
          <a:xfrm>
            <a:off x="6165273" y="1588777"/>
            <a:ext cx="349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Particles</a:t>
            </a:r>
          </a:p>
        </p:txBody>
      </p:sp>
    </p:spTree>
    <p:extLst>
      <p:ext uri="{BB962C8B-B14F-4D97-AF65-F5344CB8AC3E}">
        <p14:creationId xmlns:p14="http://schemas.microsoft.com/office/powerpoint/2010/main" val="846773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B9-F041-4F7B-A395-E58B716C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99% Confidence Interval: All detected Particles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69586C-0555-4A5B-982F-CAF4D406C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11" t="17369" r="14539" b="10351"/>
          <a:stretch/>
        </p:blipFill>
        <p:spPr>
          <a:xfrm>
            <a:off x="2286432" y="1690688"/>
            <a:ext cx="6400367" cy="495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73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778-83D4-4F2A-96ED-2A12F2CB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collected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F705-447C-41BA-8D32-8E024762473F}"/>
              </a:ext>
            </a:extLst>
          </p:cNvPr>
          <p:cNvSpPr txBox="1"/>
          <p:nvPr/>
        </p:nvSpPr>
        <p:spPr>
          <a:xfrm>
            <a:off x="258618" y="1958109"/>
            <a:ext cx="3491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samples</a:t>
            </a:r>
          </a:p>
          <a:p>
            <a:r>
              <a:rPr lang="en-US" dirty="0"/>
              <a:t>Healthy: 136 (around 30 more)</a:t>
            </a:r>
          </a:p>
          <a:p>
            <a:r>
              <a:rPr lang="en-US" dirty="0"/>
              <a:t>Lung I: 20</a:t>
            </a:r>
          </a:p>
          <a:p>
            <a:r>
              <a:rPr lang="en-US" dirty="0"/>
              <a:t>Lung II: 23</a:t>
            </a:r>
          </a:p>
          <a:p>
            <a:r>
              <a:rPr lang="en-US" dirty="0"/>
              <a:t>Esophageal II-II: 20</a:t>
            </a:r>
          </a:p>
          <a:p>
            <a:r>
              <a:rPr lang="en-US" dirty="0"/>
              <a:t>Head and Neck: 20</a:t>
            </a:r>
          </a:p>
          <a:p>
            <a:r>
              <a:rPr lang="en-US" dirty="0"/>
              <a:t>Breast (222): 20</a:t>
            </a:r>
          </a:p>
          <a:p>
            <a:r>
              <a:rPr lang="en-US" dirty="0"/>
              <a:t>Breast 2: 14 so far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AF858-DF4F-4F7B-B30D-454DCB1AEC19}"/>
              </a:ext>
            </a:extLst>
          </p:cNvPr>
          <p:cNvSpPr txBox="1"/>
          <p:nvPr/>
        </p:nvSpPr>
        <p:spPr>
          <a:xfrm>
            <a:off x="6165273" y="1588777"/>
            <a:ext cx="349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Retained Exosomes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C8C20-C4BC-4813-A47C-BE7FF71935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8" t="14902" r="64621" b="15051"/>
          <a:stretch/>
        </p:blipFill>
        <p:spPr>
          <a:xfrm>
            <a:off x="3749963" y="1958109"/>
            <a:ext cx="6222377" cy="470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35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75AB9-F041-4F7B-A395-E58B716C8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dirty="0"/>
              <a:t>99% Confidence Interval: Retained Exosomes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E16F2-5B5B-4319-B0A2-26BCCFBC5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08" t="15263" r="14934" b="10351"/>
          <a:stretch/>
        </p:blipFill>
        <p:spPr>
          <a:xfrm>
            <a:off x="3027947" y="1489591"/>
            <a:ext cx="6136106" cy="500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62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A778-83D4-4F2A-96ED-2A12F2CB8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collected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3F705-447C-41BA-8D32-8E024762473F}"/>
              </a:ext>
            </a:extLst>
          </p:cNvPr>
          <p:cNvSpPr txBox="1"/>
          <p:nvPr/>
        </p:nvSpPr>
        <p:spPr>
          <a:xfrm>
            <a:off x="258618" y="1958109"/>
            <a:ext cx="3491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samples</a:t>
            </a:r>
          </a:p>
          <a:p>
            <a:r>
              <a:rPr lang="en-US" dirty="0"/>
              <a:t>Healthy: 136 (around 30 more)</a:t>
            </a:r>
          </a:p>
          <a:p>
            <a:r>
              <a:rPr lang="en-US" dirty="0"/>
              <a:t>Lung I: 20</a:t>
            </a:r>
          </a:p>
          <a:p>
            <a:r>
              <a:rPr lang="en-US" dirty="0"/>
              <a:t>Lung II: 23</a:t>
            </a:r>
          </a:p>
          <a:p>
            <a:r>
              <a:rPr lang="en-US" dirty="0"/>
              <a:t>Esophageal II-II: 20</a:t>
            </a:r>
          </a:p>
          <a:p>
            <a:r>
              <a:rPr lang="en-US" dirty="0"/>
              <a:t>Head and Neck: 20</a:t>
            </a:r>
          </a:p>
          <a:p>
            <a:r>
              <a:rPr lang="en-US" dirty="0"/>
              <a:t>Breast (222): 20</a:t>
            </a:r>
          </a:p>
          <a:p>
            <a:r>
              <a:rPr lang="en-US" dirty="0"/>
              <a:t>Breast 2: 14 so far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AF858-DF4F-4F7B-B30D-454DCB1AEC19}"/>
              </a:ext>
            </a:extLst>
          </p:cNvPr>
          <p:cNvSpPr txBox="1"/>
          <p:nvPr/>
        </p:nvSpPr>
        <p:spPr>
          <a:xfrm>
            <a:off x="6165273" y="1588777"/>
            <a:ext cx="438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MIR-21 Expression within retained exosomes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3EC6B-AFE0-4962-A8DD-91291F90D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4" t="13839" r="62424" b="13165"/>
          <a:stretch/>
        </p:blipFill>
        <p:spPr>
          <a:xfrm>
            <a:off x="4281054" y="1958109"/>
            <a:ext cx="6026727" cy="44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8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C585983E-5DDC-464F-887E-DF5C4650C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69" y="2240141"/>
            <a:ext cx="3451802" cy="3487696"/>
          </a:xfrm>
          <a:prstGeom prst="rect">
            <a:avLst/>
          </a:prstGeom>
        </p:spPr>
      </p:pic>
      <p:pic>
        <p:nvPicPr>
          <p:cNvPr id="7" name="Picture 6" descr="A picture containing outdoor object, black, dark, night&#10;&#10;Description automatically generated">
            <a:extLst>
              <a:ext uri="{FF2B5EF4-FFF2-40B4-BE49-F238E27FC236}">
                <a16:creationId xmlns:a16="http://schemas.microsoft.com/office/drawing/2014/main" id="{3BA38A47-C87C-4779-9202-0B7DCBDA1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877" y="2240141"/>
            <a:ext cx="3451801" cy="34817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103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819 (Ex: 718; Large101)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35877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match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DF512-6054-4039-8834-01C437EBF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2" t="18743" r="58712" b="11672"/>
          <a:stretch/>
        </p:blipFill>
        <p:spPr>
          <a:xfrm>
            <a:off x="94673" y="2425855"/>
            <a:ext cx="4024745" cy="33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44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, outdoor object, slope&#10;&#10;Description automatically generated">
            <a:extLst>
              <a:ext uri="{FF2B5EF4-FFF2-40B4-BE49-F238E27FC236}">
                <a16:creationId xmlns:a16="http://schemas.microsoft.com/office/drawing/2014/main" id="{788D8BDB-361C-4EFD-86D0-87542B32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5000"/>
                    </a14:imgEffect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16" y="2276728"/>
            <a:ext cx="3451802" cy="3487696"/>
          </a:xfrm>
          <a:prstGeom prst="rect">
            <a:avLst/>
          </a:prstGeom>
        </p:spPr>
      </p:pic>
      <p:pic>
        <p:nvPicPr>
          <p:cNvPr id="7" name="Picture 6" descr="A picture containing outdoor, night, star, outdoor object&#10;&#10;Description automatically generated">
            <a:extLst>
              <a:ext uri="{FF2B5EF4-FFF2-40B4-BE49-F238E27FC236}">
                <a16:creationId xmlns:a16="http://schemas.microsoft.com/office/drawing/2014/main" id="{23B232A1-FE4D-4CD2-B71B-B9565B355A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706" y="2280934"/>
            <a:ext cx="3451802" cy="34876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901 (Ex: 535; Large: 297)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match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21048-0657-4A45-949E-6474455F43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19" t="18628" r="58636" b="12121"/>
          <a:stretch/>
        </p:blipFill>
        <p:spPr>
          <a:xfrm>
            <a:off x="171167" y="2301924"/>
            <a:ext cx="4408896" cy="34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8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30981816-2C66-4C67-9FA6-86190A84A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18" y="2234158"/>
            <a:ext cx="3451801" cy="3487695"/>
          </a:xfrm>
          <a:prstGeom prst="rect">
            <a:avLst/>
          </a:prstGeom>
        </p:spPr>
      </p:pic>
      <p:pic>
        <p:nvPicPr>
          <p:cNvPr id="6" name="Picture 5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EA93A325-0420-4BA5-A89F-90CCE51941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10" y="2234159"/>
            <a:ext cx="3451801" cy="34876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63 (Ex: 54; Large: 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Healthy (64-172)</a:t>
            </a:r>
          </a:p>
          <a:p>
            <a:r>
              <a:rPr lang="en-US" dirty="0"/>
              <a:t>              	             After wash count match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F5E62-13E1-4B1E-91C5-5FA1AF83A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11" t="18162" r="58864" b="11897"/>
          <a:stretch/>
        </p:blipFill>
        <p:spPr>
          <a:xfrm>
            <a:off x="94672" y="2234158"/>
            <a:ext cx="4276965" cy="352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6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5BD95180-2084-4095-B531-A56B1DD0F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650" y="2227505"/>
            <a:ext cx="3451803" cy="3487697"/>
          </a:xfrm>
          <a:prstGeom prst="rect">
            <a:avLst/>
          </a:prstGeom>
        </p:spPr>
      </p:pic>
      <p:pic>
        <p:nvPicPr>
          <p:cNvPr id="3" name="Picture 2" descr="A picture containing rain, outdoor object&#10;&#10;Description automatically generated">
            <a:extLst>
              <a:ext uri="{FF2B5EF4-FFF2-40B4-BE49-F238E27FC236}">
                <a16:creationId xmlns:a16="http://schemas.microsoft.com/office/drawing/2014/main" id="{94F80DEA-6941-4102-8BC6-3E1665E01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56" y="2240141"/>
            <a:ext cx="3451802" cy="34876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1311 (Ex: 734; Large: 577)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4650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stage I lung cancer 1 (950-1558)</a:t>
            </a:r>
          </a:p>
          <a:p>
            <a:r>
              <a:rPr lang="en-US" dirty="0"/>
              <a:t>              	             After wash count match CI of stage I lung cancer (151-370)	</a:t>
            </a:r>
          </a:p>
          <a:p>
            <a:r>
              <a:rPr lang="en-US" dirty="0"/>
              <a:t>Note: 12 %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A1432D-5E5E-4C42-91D9-D507CC8185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94" t="17001" r="58712" b="12121"/>
          <a:stretch/>
        </p:blipFill>
        <p:spPr>
          <a:xfrm>
            <a:off x="211792" y="2203811"/>
            <a:ext cx="4330272" cy="352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3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D4867BC-DBA1-4C36-BF39-BE45723A1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568" y="2241712"/>
            <a:ext cx="3451801" cy="3487695"/>
          </a:xfrm>
          <a:prstGeom prst="rect">
            <a:avLst/>
          </a:prstGeom>
        </p:spPr>
      </p:pic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506B3F3-AEEE-4BF7-BA72-552BE6E82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85" y="2241712"/>
            <a:ext cx="3451800" cy="34876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63 (Ex: 54; Large: 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Healthy (64-172)</a:t>
            </a:r>
          </a:p>
          <a:p>
            <a:r>
              <a:rPr lang="en-US" dirty="0"/>
              <a:t>              	             After wash count match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7DF014-B693-45B8-9A43-B4BA2CE53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76" t="17077" r="58712" b="12346"/>
          <a:stretch/>
        </p:blipFill>
        <p:spPr>
          <a:xfrm>
            <a:off x="328036" y="2241711"/>
            <a:ext cx="4145477" cy="348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22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3FDFB61-13FA-4134-8B27-18C2E9C1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03" y="2296566"/>
            <a:ext cx="3451776" cy="3487670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948B301-869B-4FF4-9549-7A9AA23CB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91" y="2296566"/>
            <a:ext cx="3451776" cy="34876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12745" y="1627980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287 (Ex: 256; Large: 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69618" y="1627980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 CI Healthy (64-172)</a:t>
            </a:r>
          </a:p>
          <a:p>
            <a:r>
              <a:rPr lang="en-US" dirty="0"/>
              <a:t>              	             After wash count match CI of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4822D4-800F-4C35-9CC2-29F6841ED7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26" t="17297" r="59162" b="12142"/>
          <a:stretch/>
        </p:blipFill>
        <p:spPr>
          <a:xfrm>
            <a:off x="183005" y="2299911"/>
            <a:ext cx="4138367" cy="34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02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3276</Words>
  <Application>Microsoft Office PowerPoint</Application>
  <PresentationFormat>Widescreen</PresentationFormat>
  <Paragraphs>1031</Paragraphs>
  <Slides>38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Set 2 Blind Test of  Breast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of Detected Particles via PANORAMA (109)</vt:lpstr>
      <vt:lpstr>PANORAMA of Plasma Sample 110 (Prediction: Cancer)</vt:lpstr>
      <vt:lpstr>PANORAMA of Plasma Sample 111 (Prediction: Healthy)</vt:lpstr>
      <vt:lpstr>PANORAMA of Plasma Sample 112 (Prediction: Healthy)</vt:lpstr>
      <vt:lpstr>PANORAMA of Plasma Sample 113 (Prediction: Cancer)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of Plasma Sample 121 (Prediction: Cancer)</vt:lpstr>
      <vt:lpstr>PANORAMA of Plasma Sample 122 (Prediction: Healthy)</vt:lpstr>
      <vt:lpstr>PANORAMA of Plasma Sample 123 (Prediction: Healthy)</vt:lpstr>
      <vt:lpstr>PANORAMA of Plasma Sample 124 (Prediction: Cancer)</vt:lpstr>
      <vt:lpstr>Image of Detected Particles via PANORAMA (125)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collected data</vt:lpstr>
      <vt:lpstr>99% Confidence Interval: All detected Particles</vt:lpstr>
      <vt:lpstr>Summary of collected data</vt:lpstr>
      <vt:lpstr>99% Confidence Interval: Retained Exosomes</vt:lpstr>
      <vt:lpstr>Summary of collected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 2 Blind Test of  Breast Cancer Plasma Samples</dc:title>
  <dc:creator>Sadman Mallick</dc:creator>
  <cp:lastModifiedBy>Sadman Mallick</cp:lastModifiedBy>
  <cp:revision>1</cp:revision>
  <dcterms:created xsi:type="dcterms:W3CDTF">2024-02-25T22:27:55Z</dcterms:created>
  <dcterms:modified xsi:type="dcterms:W3CDTF">2024-02-25T22:28:34Z</dcterms:modified>
</cp:coreProperties>
</file>